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82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12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93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90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36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419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64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16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266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71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73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3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 Clase </a:t>
            </a:r>
            <a:r>
              <a:rPr lang="en-US" sz="3600" dirty="0" smtClean="0">
                <a:solidFill>
                  <a:srgbClr val="00B050"/>
                </a:solidFill>
              </a:rPr>
              <a:t>801</a:t>
            </a:r>
            <a:r>
              <a:rPr lang="en-US" sz="3600" dirty="0" smtClean="0">
                <a:solidFill>
                  <a:srgbClr val="00B050"/>
                </a:solidFill>
              </a:rPr>
              <a:t/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</a:t>
            </a:r>
            <a:r>
              <a:rPr lang="en-US" sz="3600" dirty="0" smtClean="0">
                <a:solidFill>
                  <a:srgbClr val="00B050"/>
                </a:solidFill>
              </a:rPr>
              <a:t>2 </a:t>
            </a:r>
            <a:r>
              <a:rPr lang="en-US" sz="3600" dirty="0" smtClean="0">
                <a:solidFill>
                  <a:srgbClr val="00B050"/>
                </a:solidFill>
              </a:rPr>
              <a:t>de </a:t>
            </a:r>
            <a:r>
              <a:rPr lang="en-US" sz="3600" dirty="0" err="1" smtClean="0">
                <a:solidFill>
                  <a:srgbClr val="00B050"/>
                </a:solidFill>
              </a:rPr>
              <a:t>noviembre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smtClean="0">
                <a:solidFill>
                  <a:srgbClr val="00B050"/>
                </a:solidFill>
              </a:rPr>
              <a:t>del </a:t>
            </a:r>
            <a:r>
              <a:rPr lang="en-US" sz="3600" dirty="0" smtClean="0">
                <a:solidFill>
                  <a:srgbClr val="00B050"/>
                </a:solidFill>
              </a:rPr>
              <a:t>2017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864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ES_tradnl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b="1" dirty="0" err="1" smtClean="0">
                <a:solidFill>
                  <a:srgbClr val="FF0000"/>
                </a:solidFill>
              </a:rPr>
              <a:t>Proposito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smtClean="0">
                <a:solidFill>
                  <a:srgbClr val="FF0000"/>
                </a:solidFill>
              </a:rPr>
              <a:t>19b</a:t>
            </a:r>
            <a:r>
              <a:rPr lang="es-ES_tradnl" b="1" dirty="0" smtClean="0">
                <a:solidFill>
                  <a:srgbClr val="FF0000"/>
                </a:solidFill>
              </a:rPr>
              <a:t>: </a:t>
            </a:r>
            <a:r>
              <a:rPr lang="es-ES_tradnl" dirty="0" smtClean="0"/>
              <a:t>¿Cuales son tus características positivas y negativas?</a:t>
            </a:r>
          </a:p>
          <a:p>
            <a:pPr marL="0" indent="0">
              <a:buNone/>
            </a:pPr>
            <a:r>
              <a:rPr lang="es-ES_tradnl" sz="1800" b="1" i="1" dirty="0" smtClean="0">
                <a:solidFill>
                  <a:srgbClr val="7030A0"/>
                </a:solidFill>
              </a:rPr>
              <a:t>L.O: to </a:t>
            </a:r>
            <a:r>
              <a:rPr lang="es-ES_tradnl" sz="1800" b="1" i="1" dirty="0" err="1" smtClean="0">
                <a:solidFill>
                  <a:srgbClr val="7030A0"/>
                </a:solidFill>
              </a:rPr>
              <a:t>learn</a:t>
            </a:r>
            <a:r>
              <a:rPr lang="es-ES_tradnl" sz="1800" b="1" i="1" dirty="0" smtClean="0">
                <a:solidFill>
                  <a:srgbClr val="7030A0"/>
                </a:solidFill>
              </a:rPr>
              <a:t> </a:t>
            </a:r>
            <a:r>
              <a:rPr lang="es-ES_tradnl" sz="1800" b="1" i="1" dirty="0" err="1" smtClean="0">
                <a:solidFill>
                  <a:srgbClr val="7030A0"/>
                </a:solidFill>
              </a:rPr>
              <a:t>negative</a:t>
            </a:r>
            <a:r>
              <a:rPr lang="es-ES_tradnl" sz="1800" b="1" i="1" dirty="0" smtClean="0">
                <a:solidFill>
                  <a:srgbClr val="7030A0"/>
                </a:solidFill>
              </a:rPr>
              <a:t> and positive </a:t>
            </a:r>
            <a:r>
              <a:rPr lang="es-ES_tradnl" sz="1800" b="1" i="1" dirty="0" err="1" smtClean="0">
                <a:solidFill>
                  <a:srgbClr val="7030A0"/>
                </a:solidFill>
              </a:rPr>
              <a:t>characteristics</a:t>
            </a:r>
            <a:r>
              <a:rPr lang="es-ES_tradnl" sz="1800" b="1" i="1" dirty="0" smtClean="0">
                <a:solidFill>
                  <a:srgbClr val="7030A0"/>
                </a:solidFill>
              </a:rPr>
              <a:t> of </a:t>
            </a:r>
            <a:r>
              <a:rPr lang="es-ES_tradnl" sz="1800" b="1" i="1" dirty="0" err="1" smtClean="0">
                <a:solidFill>
                  <a:srgbClr val="7030A0"/>
                </a:solidFill>
              </a:rPr>
              <a:t>personality</a:t>
            </a:r>
            <a:endParaRPr lang="es-ES_tradnl" sz="1800" b="1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dirty="0" smtClean="0"/>
              <a:t>TEXTO: Copia y completa </a:t>
            </a:r>
            <a:r>
              <a:rPr lang="es-ES_tradnl" u="sng" dirty="0" smtClean="0"/>
              <a:t>Ejercicio 3</a:t>
            </a:r>
            <a:r>
              <a:rPr lang="es-ES_tradnl" dirty="0" smtClean="0"/>
              <a:t> p. 198</a:t>
            </a: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716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3" r="19987" b="14039"/>
          <a:stretch/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4267200" y="3352800"/>
            <a:ext cx="2286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95800" y="3733800"/>
            <a:ext cx="129084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267200" y="4038600"/>
            <a:ext cx="16764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19800" y="4038600"/>
            <a:ext cx="381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352800" y="4419600"/>
            <a:ext cx="9144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172200" y="2952690"/>
            <a:ext cx="2514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Lacks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patience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5715000" y="3409890"/>
            <a:ext cx="17145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impatient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862842" y="4038600"/>
            <a:ext cx="309358" cy="5334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5867400" y="4572000"/>
            <a:ext cx="17145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behavior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2886231" y="4495800"/>
            <a:ext cx="1838169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chemeClr val="accent6"/>
                </a:solidFill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solidFill>
                  <a:schemeClr val="accent6"/>
                </a:solidFill>
                <a:latin typeface="Verdana" pitchFamily="34" charset="0"/>
              </a:rPr>
              <a:t>others</a:t>
            </a:r>
            <a:r>
              <a:rPr lang="es-ES_tradnl" altLang="en-US" sz="2000" b="1" dirty="0" smtClean="0">
                <a:solidFill>
                  <a:schemeClr val="accent6"/>
                </a:solidFill>
                <a:latin typeface="Verdana" pitchFamily="34" charset="0"/>
              </a:rPr>
              <a:t> me</a:t>
            </a:r>
            <a:endParaRPr lang="es-ES_tradnl" altLang="en-US" sz="2000" b="1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819400" y="5010090"/>
            <a:ext cx="1838169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Me enfada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Me enoja</a:t>
            </a:r>
            <a:endParaRPr lang="es-ES_tradnl" altLang="en-US" sz="2000" b="1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4562631" y="5213520"/>
            <a:ext cx="1838169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latin typeface="Verdana" pitchFamily="34" charset="0"/>
              </a:rPr>
              <a:t>others</a:t>
            </a:r>
            <a:r>
              <a:rPr lang="es-ES_tradnl" altLang="en-US" sz="2000" b="1" dirty="0" smtClean="0">
                <a:latin typeface="Verdana" pitchFamily="34" charset="0"/>
              </a:rPr>
              <a:t> me</a:t>
            </a:r>
            <a:endParaRPr lang="es-ES_tradnl" altLang="en-US" sz="20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01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prefijo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“auto-”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prefijo</a:t>
            </a:r>
            <a:r>
              <a:rPr lang="en-US" dirty="0" smtClean="0"/>
              <a:t> “auto-” es </a:t>
            </a:r>
            <a:r>
              <a:rPr lang="en-US" dirty="0" err="1" smtClean="0"/>
              <a:t>igual</a:t>
            </a:r>
            <a:r>
              <a:rPr lang="en-US" dirty="0" smtClean="0"/>
              <a:t> a “self-” </a:t>
            </a:r>
            <a:r>
              <a:rPr lang="en-US" dirty="0" err="1" smtClean="0"/>
              <a:t>en</a:t>
            </a:r>
            <a:r>
              <a:rPr lang="en-US" dirty="0" smtClean="0"/>
              <a:t> ingles.</a:t>
            </a:r>
          </a:p>
          <a:p>
            <a:pPr marL="0" indent="0">
              <a:buNone/>
            </a:pPr>
            <a:r>
              <a:rPr lang="en-US" i="1" dirty="0" smtClean="0"/>
              <a:t>	</a:t>
            </a:r>
            <a:r>
              <a:rPr lang="en-US" i="1" dirty="0" err="1" smtClean="0"/>
              <a:t>Por</a:t>
            </a:r>
            <a:r>
              <a:rPr lang="en-US" i="1" dirty="0" smtClean="0"/>
              <a:t> </a:t>
            </a:r>
            <a:r>
              <a:rPr lang="en-US" i="1" dirty="0" err="1" smtClean="0"/>
              <a:t>ejemplo</a:t>
            </a:r>
            <a:r>
              <a:rPr lang="en-US" i="1" dirty="0" smtClean="0"/>
              <a:t>:</a:t>
            </a:r>
          </a:p>
          <a:p>
            <a:pPr lvl="1"/>
            <a:r>
              <a:rPr lang="en-US" i="1" u="sng" dirty="0" err="1" smtClean="0"/>
              <a:t>Auto</a:t>
            </a:r>
            <a:r>
              <a:rPr lang="en-US" i="1" dirty="0" err="1" smtClean="0"/>
              <a:t>estima</a:t>
            </a:r>
            <a:endParaRPr lang="en-US" i="1" dirty="0" smtClean="0"/>
          </a:p>
          <a:p>
            <a:pPr lvl="1"/>
            <a:r>
              <a:rPr lang="en-US" i="1" u="sng" dirty="0" err="1" smtClean="0"/>
              <a:t>Auto</a:t>
            </a:r>
            <a:r>
              <a:rPr lang="en-US" i="1" dirty="0" err="1" smtClean="0"/>
              <a:t>diciplina</a:t>
            </a:r>
            <a:endParaRPr lang="en-US" i="1" dirty="0" smtClean="0"/>
          </a:p>
          <a:p>
            <a:pPr lvl="1"/>
            <a:r>
              <a:rPr lang="en-US" i="1" u="sng" dirty="0" err="1" smtClean="0"/>
              <a:t>Auto</a:t>
            </a:r>
            <a:r>
              <a:rPr lang="en-US" i="1" dirty="0" err="1" smtClean="0"/>
              <a:t>servicio</a:t>
            </a:r>
            <a:endParaRPr lang="en-US" i="1" dirty="0" smtClean="0"/>
          </a:p>
          <a:p>
            <a:pPr lvl="1"/>
            <a:r>
              <a:rPr lang="en-US" i="1" u="sng" dirty="0" err="1" smtClean="0"/>
              <a:t>Auto</a:t>
            </a:r>
            <a:r>
              <a:rPr lang="en-US" i="1" dirty="0" err="1" smtClean="0"/>
              <a:t>suficiente</a:t>
            </a:r>
            <a:endParaRPr lang="en-US" i="1" u="sng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267200" y="2760316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err="1" smtClean="0">
                <a:solidFill>
                  <a:srgbClr val="0070C0"/>
                </a:solidFill>
                <a:latin typeface="Verdana" pitchFamily="34" charset="0"/>
              </a:rPr>
              <a:t>Self-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esteem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267200" y="3222885"/>
            <a:ext cx="25908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err="1" smtClean="0">
                <a:solidFill>
                  <a:srgbClr val="0070C0"/>
                </a:solidFill>
                <a:latin typeface="Verdana" pitchFamily="34" charset="0"/>
              </a:rPr>
              <a:t>Self</a:t>
            </a:r>
            <a:r>
              <a:rPr lang="es-ES_tradnl" altLang="en-US" sz="2000" b="1" u="sng" dirty="0" smtClean="0">
                <a:solidFill>
                  <a:srgbClr val="0070C0"/>
                </a:solidFill>
                <a:latin typeface="Verdana" pitchFamily="34" charset="0"/>
              </a:rPr>
              <a:t>-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discipline 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267200" y="371469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smtClean="0">
                <a:solidFill>
                  <a:srgbClr val="0070C0"/>
                </a:solidFill>
                <a:latin typeface="Verdana" pitchFamily="34" charset="0"/>
              </a:rPr>
              <a:t>Self-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service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67200" y="4248090"/>
            <a:ext cx="2133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err="1" smtClean="0">
                <a:solidFill>
                  <a:srgbClr val="0070C0"/>
                </a:solidFill>
                <a:latin typeface="Verdana" pitchFamily="34" charset="0"/>
              </a:rPr>
              <a:t>Self-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suficient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56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410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TEXTO: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198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Rompecabezas</a:t>
            </a:r>
            <a:r>
              <a:rPr lang="en-US" dirty="0" smtClean="0"/>
              <a:t> p. 198 </a:t>
            </a:r>
            <a:r>
              <a:rPr lang="en-US" i="1" dirty="0" smtClean="0"/>
              <a:t>(you may use the same letter more than once in a word and the words must be at least 5 letters long; there are eight words)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WORKBOOK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</a:t>
            </a:r>
            <a:r>
              <a:rPr lang="en-US" dirty="0" smtClean="0"/>
              <a:t>6.3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B</a:t>
            </a:r>
            <a:r>
              <a:rPr lang="en-US" dirty="0" smtClean="0"/>
              <a:t> by NO LATER than NEXT THURSDAY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388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19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5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14342</TotalTime>
  <Words>138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 Clase 801 La fecha es el 2 de noviembre del 2017</vt:lpstr>
      <vt:lpstr>PowerPoint Presentation</vt:lpstr>
      <vt:lpstr>El prefijo “auto-”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es el 6 de noviembre del 2015</dc:title>
  <dc:creator>Helen Zumaeta</dc:creator>
  <cp:lastModifiedBy>Helen Zumaeta</cp:lastModifiedBy>
  <cp:revision>29</cp:revision>
  <dcterms:created xsi:type="dcterms:W3CDTF">2015-11-05T22:17:04Z</dcterms:created>
  <dcterms:modified xsi:type="dcterms:W3CDTF">2017-11-02T13:57:16Z</dcterms:modified>
</cp:coreProperties>
</file>